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360" r:id="rId2"/>
    <p:sldId id="260" r:id="rId3"/>
    <p:sldId id="261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4" r:id="rId13"/>
    <p:sldId id="275" r:id="rId14"/>
    <p:sldId id="277" r:id="rId15"/>
    <p:sldId id="278" r:id="rId16"/>
    <p:sldId id="279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6" r:id="rId29"/>
    <p:sldId id="297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</p:sldIdLst>
  <p:sldSz cx="9144000" cy="5143500" type="screen16x9"/>
  <p:notesSz cx="6858000" cy="9144000"/>
  <p:embeddedFontLst>
    <p:embeddedFont>
      <p:font typeface="Nunito" pitchFamily="2" charset="77"/>
      <p:regular r:id="rId89"/>
      <p:bold r:id="rId90"/>
      <p:italic r:id="rId91"/>
      <p:boldItalic r:id="rId92"/>
    </p:embeddedFont>
    <p:embeddedFont>
      <p:font typeface="Proxima Nova" panose="0200050603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C2A755-DC8F-433F-9912-A3D2D0B35A1C}">
  <a:tblStyle styleId="{23C2A755-DC8F-433F-9912-A3D2D0B35A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BABF5-7B3A-45FC-8178-CD8467FB3D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37"/>
  </p:normalViewPr>
  <p:slideViewPr>
    <p:cSldViewPr snapToGrid="0">
      <p:cViewPr varScale="1">
        <p:scale>
          <a:sx n="145" d="100"/>
          <a:sy n="145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c1e9980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2c1e9980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2c1e9980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2c1e9980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c1e9980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2c1e9980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c1e9980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c1e9980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2c1e9980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2c1e9980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c1e9980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c1e9980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2c1e9980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2c1e9980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c1e998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c1e9980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2c1e9980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2c1e9980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c1e9980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c1e9980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2c1e998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2c1e9980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c1e998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c1e9980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c1e9980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c1e99806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2c1e9980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2c1e9980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2c1e9980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2c1e9980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2c1e9980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2c1e9980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2c1e998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2c1e99806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2c1e9980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2c1e9980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2c1e9980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2c1e9980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c1e99806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2c1e99806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2c1e9980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2c1e9980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1e998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1e998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2c1e9980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2c1e99806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c1e99806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2c1e99806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2c1e9980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2c1e9980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2c1e9980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2c1e9980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2c1e9980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2c1e9980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2c1e99806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2c1e99806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c1e998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c1e998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2c1e998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2c1e99806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2c1e9980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2c1e9980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2c1e99806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2c1e99806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2c1e9980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2c1e9980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2c1e9980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2c1e9980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2c1e9980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2c1e99806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2c1e99806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2c1e99806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2c1e99806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2c1e99806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2c1e9980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2c1e9980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2c1e99806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2c1e99806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31e0241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31e0241b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2c1e99806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2c1e99806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2c1e9980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2c1e9980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2c1e99806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2c1e99806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2c1e9980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2c1e9980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2c1e99806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2c1e99806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2c1e9980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2c1e99806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c1e99806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c1e99806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probability that the difference is a random fluctuation due to sampling variability is very low, and therefore, the difference is caused by the fact that these two populations come from two distinct distributions.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c1e99806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c1e99806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2c1e99806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2c1e99806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2c1e9980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2c1e9980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2c1e99806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2c1e99806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2c1e9980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12c1e9980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2c1e99806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2c1e99806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2c1e99806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2c1e99806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c1e9980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2c1e9980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2c1e99806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2c1e99806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2c1e99806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2c1e99806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2c1e99806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2c1e99806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2c1e9980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2c1e9980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2c1e9980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2c1e9980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2c1e9980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2c1e9980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c1e9980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c1e9980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2c1e99806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2c1e99806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2c1e9980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2c1e9980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c1e99806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c1e99806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2c1e9980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2c1e9980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2c1e99806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2c1e99806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2c1e99806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2c1e99806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2c1e99806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2c1e99806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2c1e99806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2c1e99806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2c1e99806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2c1e99806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12c1e99806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12c1e99806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e0bae0a9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0e0bae0a9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2c1e99806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2c1e99806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e0bae0a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e0bae0a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2c1e99806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2c1e99806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c1e9980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c1e9980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12c1e99806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12c1e99806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2c1e99806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12c1e99806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2c1e99806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2c1e99806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2c1e99806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2c1e99806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2c1e99806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12c1e99806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2c1e99806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2c1e99806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12c1e99806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12c1e99806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c1e998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c1e998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None/>
              <a:defRPr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stanford-cs329s.github.io/syllabu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hotelmanagement.net/tech/japan-s-henn-na-hotel-fires-half-its-robot-workforce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MHohkRgA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1.0996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66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xHm36cJNNzR8kWX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dewithml.com/courses/mlops/monitorin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eldonIO/alibi-detec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orms.gle/TxHm36cJNNzR8kWX8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7.06558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profiling/pandas-profiling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hyperlink" Target="https://pair-code.github.io/facets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at-expectations/great_expectation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hyperlink" Target="https://youtu.be/GHk5HMW4XM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ascraft.com/2011/02/15/measure-anything-measure-everything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killsmatter.com/skillscasts/13983-data-engineering-in-badoo-handling-20-billion-events-per-day#video" TargetMode="Externa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Nunito"/>
                <a:ea typeface="Nunito"/>
                <a:cs typeface="Nunito"/>
                <a:sym typeface="Nunito"/>
              </a:rPr>
              <a:t>Monitoreo de modelos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3200" b="1" dirty="0"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Presentación con una selección de las 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</a:rPr>
              <a:t>slides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 de las dos primeras presentaciones de Chip Huyen que se pueden consultar en 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  <a:hlinkClick r:id="rId3"/>
              </a:rPr>
              <a:t>stanford-cs329s.github.io/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  <a:hlinkClick r:id="rId3"/>
              </a:rPr>
              <a:t>syllabus.html</a:t>
            </a:r>
            <a:endParaRPr lang="es-ES" sz="2400" i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675" y="4568500"/>
            <a:ext cx="527655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Julio </a:t>
            </a:r>
            <a:r>
              <a:rPr lang="es-ES" sz="1300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Waissman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| MCD/Unison | </a:t>
            </a:r>
            <a:r>
              <a:rPr lang="es-ES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Aprendizaje Automático 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Aplicado </a:t>
            </a:r>
            <a:endParaRPr sz="13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134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73200" y="1586700"/>
            <a:ext cx="3480300" cy="23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“Guests complained their robot room assistants thought snoring sounds were commands and would wake them up repeatedly during the night.”</a:t>
            </a:r>
            <a:endParaRPr i="1"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032" y="1341550"/>
            <a:ext cx="4980968" cy="3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7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7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https://www.hotelmanagement.net/tech/japan-s-henn-na-hotel-fires-half-its-robot-workforce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ML failure?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failure happens when one or more expectations of the system is violated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Traditional software: mostly operational metrics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systems: operational + ML metrics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Ops: returns an English translation within 100ms latency on average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ML: BLEU score of 55 (out of 100)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 failures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enter a sentence and get no translation back -&gt; </a:t>
            </a:r>
            <a:r>
              <a:rPr lang="en">
                <a:solidFill>
                  <a:srgbClr val="FF00FF"/>
                </a:solidFill>
              </a:rPr>
              <a:t>ops failure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one translation is incorrect -&gt; </a:t>
            </a:r>
            <a:r>
              <a:rPr lang="en">
                <a:solidFill>
                  <a:srgbClr val="FF00FF"/>
                </a:solidFill>
              </a:rPr>
              <a:t>ML failure?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2000975" y="2847300"/>
            <a:ext cx="4907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Not necessarily: expected BLEU score &lt; 100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ML failure if translations are consistently incorrect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37" name="Google Shape;237;p32"/>
          <p:cNvGraphicFramePr/>
          <p:nvPr/>
        </p:nvGraphicFramePr>
        <p:xfrm>
          <a:off x="952500" y="970475"/>
          <a:ext cx="7239000" cy="3083415"/>
        </p:xfrm>
        <a:graphic>
          <a:graphicData uri="http://schemas.openxmlformats.org/drawingml/2006/table">
            <a:tbl>
              <a:tblPr>
                <a:noFill/>
                <a:tableStyleId>{23C2A755-DC8F-433F-9912-A3D2D0B35A1C}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Ops failures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ML failures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Visible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404, timeout, segfault, OOM, etc.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Often invisible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50" y="2173050"/>
            <a:ext cx="2657626" cy="21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099975"/>
            <a:ext cx="3404176" cy="23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ops failures (software system failures)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Dependency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Deployment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Hardware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Network failure: downtime / crash</a:t>
            </a:r>
            <a:endParaRPr sz="160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1075375" y="2752150"/>
            <a:ext cx="5221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60 / 96 ML systems failures are non-ML failures</a:t>
            </a:r>
            <a:br>
              <a:rPr lang="en" sz="800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latin typeface="Nunito"/>
                <a:ea typeface="Nunito"/>
                <a:cs typeface="Nunito"/>
                <a:sym typeface="Nunito"/>
              </a:rPr>
              <a:t>(Papasian &amp; Underwood, 2020)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50" y="2806300"/>
            <a:ext cx="48270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34150" y="3775075"/>
            <a:ext cx="49074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As tooling &amp; best practices around ML production mature, there will be less surface for software failures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ML-specific failures (during/post deployment)</a:t>
            </a:r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Production data differing from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Edge cases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Degenerate feedback loops</a:t>
            </a:r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body" idx="1"/>
          </p:nvPr>
        </p:nvSpPr>
        <p:spPr>
          <a:xfrm>
            <a:off x="2444400" y="3683100"/>
            <a:ext cx="40008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We’ve already covered problems pre-deployment in previous lectures!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data differing from training data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Train-serving skew: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performing well during development but poorly after production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distribution shifts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performing well when first deployed, but poorly over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⚠ What looks like data shifts might be caused by human errors ⚠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 vs. outlier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 to inputs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Options to ignore/remove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 to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Can’t ignore/remove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575" y="1152475"/>
            <a:ext cx="5560425" cy="23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</a:t>
            </a:r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predictions influence the feedback, which is then used to extract labels to train the next iteration of the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in tasks with natural labels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04" name="Google Shape;304;p40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0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3157350" y="250777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Predictions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4573050" y="34266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Users’ feedback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2502825" y="422042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Training data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recsys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A is ranked marginally higher than B -&gt; model recommends 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After a while, A is ranked much higher than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7" name="Google Shape;317;p41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199925" y="2340050"/>
            <a:ext cx="14157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Model recommends item A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4615625" y="3443650"/>
            <a:ext cx="1227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 clicks on A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"/>
          </p:nvPr>
        </p:nvSpPr>
        <p:spPr>
          <a:xfrm>
            <a:off x="2545400" y="40611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Model confirms A is good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model’s predictions can be automatically evaluated or partially evaluated by the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Ride demand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Stock price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Ads CTR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Recommender system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resume screening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model thinks X is a good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only picks resumes with X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Hiring managers only see resumes with X, so only people with X are hired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confirms that X is good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44" name="Google Shape;344;p43"/>
          <p:cNvCxnSpPr/>
          <p:nvPr/>
        </p:nvCxnSpPr>
        <p:spPr>
          <a:xfrm rot="10800000" flipH="1">
            <a:off x="2980500" y="2486550"/>
            <a:ext cx="51000" cy="5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1974550" y="3140525"/>
            <a:ext cx="41058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Replace X with: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Has a name that is typically used for males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Went to Stanford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Worked at Google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resume screening</a:t>
            </a:r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model thinks X is a good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only picks resumes with X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Hiring managers only see resumes with X, so only people with X are hired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confirms that X is good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53" name="Google Shape;353;p44"/>
          <p:cNvCxnSpPr/>
          <p:nvPr/>
        </p:nvCxnSpPr>
        <p:spPr>
          <a:xfrm rot="10800000" flipH="1">
            <a:off x="2980500" y="2486550"/>
            <a:ext cx="51000" cy="5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1974550" y="3140525"/>
            <a:ext cx="41058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Tracking feature importance might help!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degenerate feedback loops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059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Only arise once models are in production -&gt; hard to detect during training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61" name="Google Shape;36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5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5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3157350" y="250777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Predictions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1"/>
          </p:nvPr>
        </p:nvSpPr>
        <p:spPr>
          <a:xfrm>
            <a:off x="4573050" y="34266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Users’ feedback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2502825" y="422042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Training data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detect</a:t>
            </a: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71700" cy="3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Rec Popularity (ARP)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popularity of the recommended items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Percentage of Long Tail Items (APLT)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% of long tail items being  recommended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Hit rate against popularity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 based on recommended items’ popularity buckets</a:t>
            </a:r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75" name="Google Shape;375;p4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46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Beyond NDCG: behavioral testing of recommender systems with RecList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(Chia et al., 2021)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68491"/>
            <a:ext cx="4572101" cy="333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mitigate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Positional features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Degenerate feedback loops increase output homogeneity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homogeneity by introducing randomness in predictions</a:t>
            </a: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Degenerate feedback loops increase output homogeneity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homogeneity by introducing randomness in predictions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Recsys: show users random items &amp; use feedback to determine items’ quality</a:t>
            </a:r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475" y="2452775"/>
            <a:ext cx="5477452" cy="18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75" y="2900125"/>
            <a:ext cx="911099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</a:t>
            </a:r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prediction’s position affects its feedback in any way, encode it.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Numerical: e.g. position 1, 2, 3, 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e.g. shows first position or not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features: naive</a:t>
            </a:r>
            <a:endParaRPr/>
          </a:p>
        </p:txBody>
      </p:sp>
      <p:sp>
        <p:nvSpPr>
          <p:cNvPr id="428" name="Google Shape;42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429" name="Google Shape;429;p53"/>
          <p:cNvGraphicFramePr/>
          <p:nvPr/>
        </p:nvGraphicFramePr>
        <p:xfrm>
          <a:off x="490950" y="1551450"/>
          <a:ext cx="6296225" cy="2406050"/>
        </p:xfrm>
        <a:graphic>
          <a:graphicData uri="http://schemas.openxmlformats.org/drawingml/2006/table">
            <a:tbl>
              <a:tblPr>
                <a:noFill/>
                <a:tableStyleId>{18ABABF5-7B3A-45FC-8178-CD8467FB3D14}</a:tableStyleId>
              </a:tblPr>
              <a:tblGrid>
                <a:gridCol w="3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Song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Year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Artist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1st Position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Click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Shallow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Lady Gaga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Good Vibe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Funk Overlord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Beat It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1989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Michael Jackson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fancypants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 Bloom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1991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Nirvana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fancypants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Shallow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Lady Gaga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0" name="Google Shape;430;p53"/>
          <p:cNvSpPr txBox="1">
            <a:spLocks noGrp="1"/>
          </p:cNvSpPr>
          <p:nvPr>
            <p:ph type="body" idx="1"/>
          </p:nvPr>
        </p:nvSpPr>
        <p:spPr>
          <a:xfrm>
            <a:off x="5609725" y="4084225"/>
            <a:ext cx="1813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</a:rPr>
              <a:t>Set to False during inference</a:t>
            </a:r>
            <a:endParaRPr sz="15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features: 2 models </a:t>
            </a:r>
            <a:endParaRPr/>
          </a:p>
        </p:txBody>
      </p:sp>
      <p:sp>
        <p:nvSpPr>
          <p:cNvPr id="436" name="Google Shape;43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8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Predicts the probability that the user will </a:t>
            </a:r>
            <a:r>
              <a:rPr lang="en" b="1"/>
              <a:t>see and consider</a:t>
            </a:r>
            <a:r>
              <a:rPr lang="en"/>
              <a:t> a recommendation given its position.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Predicts </a:t>
            </a:r>
            <a:r>
              <a:rPr lang="en">
                <a:solidFill>
                  <a:schemeClr val="dk1"/>
                </a:solidFill>
              </a:rPr>
              <a:t>the probability that the user will </a:t>
            </a:r>
            <a:r>
              <a:rPr lang="en" b="1">
                <a:solidFill>
                  <a:schemeClr val="dk1"/>
                </a:solidFill>
              </a:rPr>
              <a:t>click on the item given that they saw and considered it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437" name="Google Shape;43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38" name="Google Shape;438;p54"/>
          <p:cNvSpPr txBox="1">
            <a:spLocks noGrp="1"/>
          </p:cNvSpPr>
          <p:nvPr>
            <p:ph type="body" idx="1"/>
          </p:nvPr>
        </p:nvSpPr>
        <p:spPr>
          <a:xfrm>
            <a:off x="5901200" y="3228550"/>
            <a:ext cx="1813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</a:rPr>
              <a:t>Model 2 doesn’t use positional features</a:t>
            </a:r>
            <a:endParaRPr sz="1500">
              <a:solidFill>
                <a:srgbClr val="FF00FF"/>
              </a:solidFill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 rot="10800000">
            <a:off x="5039975" y="2256825"/>
            <a:ext cx="949800" cy="11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engineer a task to have natural labels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2101662"/>
            <a:ext cx="8096102" cy="15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shifts</a:t>
            </a:r>
            <a:endParaRPr/>
          </a:p>
        </p:txBody>
      </p:sp>
      <p:sp>
        <p:nvSpPr>
          <p:cNvPr id="458" name="Google Shape;45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distribution:	data the model is trained 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distribution:	data the model runs inference on</a:t>
            </a:r>
            <a:endParaRPr/>
          </a:p>
        </p:txBody>
      </p:sp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distribution shifts</a:t>
            </a:r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478" name="Google Shape;478;p60"/>
          <p:cNvGraphicFramePr/>
          <p:nvPr/>
        </p:nvGraphicFramePr>
        <p:xfrm>
          <a:off x="670400" y="1584075"/>
          <a:ext cx="7314600" cy="2286520"/>
        </p:xfrm>
        <a:graphic>
          <a:graphicData uri="http://schemas.openxmlformats.org/drawingml/2006/table">
            <a:tbl>
              <a:tblPr>
                <a:noFill/>
                <a:tableStyleId>{23C2A755-DC8F-433F-9912-A3D2D0B35A1C}</a:tableStyleId>
              </a:tblPr>
              <a:tblGrid>
                <a:gridCol w="17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Meaning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Decomposition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Covariate shift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P(X)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P(Y|X) remains the same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P(Y|X)P(X)</a:t>
                      </a:r>
                      <a:endParaRPr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Label shift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P(Y)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P(X|Y) remains the same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P(X|Y)P(Y)</a:t>
                      </a:r>
                      <a:endParaRPr>
                        <a:solidFill>
                          <a:srgbClr val="00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Concept drift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P(X) remains the same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P(Y|X)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P(Y|X)P(X)</a:t>
                      </a:r>
                      <a:endParaRPr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484" name="Google Shape;48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Statistics: a covariate is an independent variable that can influence the outcome of a given statistical trial.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ML: input features are covariates</a:t>
            </a:r>
            <a:endParaRPr/>
          </a:p>
        </p:txBody>
      </p:sp>
      <p:sp>
        <p:nvSpPr>
          <p:cNvPr id="485" name="Google Shape;48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492" name="Google Shape;49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Statistics: a covariate is an independent variable that can influence the outcome of a given statistical trial.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Supervised ML: input features are covariates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distribution changes, but for </a:t>
            </a:r>
            <a:r>
              <a:rPr lang="en" i="1"/>
              <a:t>a given input</a:t>
            </a:r>
            <a:r>
              <a:rPr lang="en"/>
              <a:t>, output is the same</a:t>
            </a:r>
            <a:endParaRPr/>
          </a:p>
        </p:txBody>
      </p:sp>
      <p:sp>
        <p:nvSpPr>
          <p:cNvPr id="493" name="Google Shape;49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example</a:t>
            </a:r>
            <a:endParaRPr/>
          </a:p>
        </p:txBody>
      </p:sp>
      <p:sp>
        <p:nvSpPr>
          <p:cNvPr id="500" name="Google Shape;500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Predicts P(cancer | patient)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= production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02" name="Google Shape;502;p63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(training)</a:t>
            </a:r>
            <a:endParaRPr/>
          </a:p>
        </p:txBody>
      </p:sp>
      <p:sp>
        <p:nvSpPr>
          <p:cNvPr id="508" name="Google Shape;50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2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women &gt;40 are encouraged by doctors to get checkups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Closely related to sampling biases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Training techniques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oversampling of rare classes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Learning process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active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9" name="Google Shape;50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10" name="Google Shape;510;p64"/>
          <p:cNvSpPr txBox="1"/>
          <p:nvPr/>
        </p:nvSpPr>
        <p:spPr>
          <a:xfrm>
            <a:off x="6130825" y="932550"/>
            <a:ext cx="2890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Predicts P(cancer | patient)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P(age &gt; 40):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training &gt; production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P(cancer | age &gt; 40):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training = production</a:t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(prod)</a:t>
            </a:r>
            <a:endParaRPr/>
          </a:p>
        </p:txBody>
      </p:sp>
      <p:sp>
        <p:nvSpPr>
          <p:cNvPr id="517" name="Google Shape;51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Changes in environments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 1: P(convert to paid user | free user)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New marketing campaign attracting users from with higher income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P(high income) increases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P(convert to paid user | high level) remains the same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19" name="Google Shape;519;p65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(prod)</a:t>
            </a:r>
            <a:endParaRPr/>
          </a:p>
        </p:txBody>
      </p:sp>
      <p:sp>
        <p:nvSpPr>
          <p:cNvPr id="525" name="Google Shape;52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Changes in environments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 2: P(Covid | coughing sound)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Training data from clinics, production data from phone recordings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P(coughing sound) changes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P(Covid | coughing sound) remains the same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27" name="Google Shape;527;p66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533" name="Google Shape;53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Research: if knowing in advance how the production data will differ from training data, 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importance weighting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Production: unlikely to know how a distribution will change in advance</a:t>
            </a:r>
            <a:endParaRPr/>
          </a:p>
        </p:txBody>
      </p:sp>
      <p:sp>
        <p:nvSpPr>
          <p:cNvPr id="534" name="Google Shape;5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labels: surprisingly common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793300" y="1364400"/>
            <a:ext cx="3282300" cy="21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⚠ Biases ⚠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Small sample size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Companies might only use ML for tasks with natural labels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9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Claypot AI’s real-time ML survey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(2022)	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88" y="1117050"/>
            <a:ext cx="5092137" cy="36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shift</a:t>
            </a:r>
            <a:endParaRPr/>
          </a:p>
        </p:txBody>
      </p:sp>
      <p:sp>
        <p:nvSpPr>
          <p:cNvPr id="540" name="Google Shape;54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distribution changes but for </a:t>
            </a:r>
            <a:r>
              <a:rPr lang="en" i="1"/>
              <a:t>a given output</a:t>
            </a:r>
            <a:r>
              <a:rPr lang="en"/>
              <a:t>, input distribution stays the same.</a:t>
            </a:r>
            <a:endParaRPr/>
          </a:p>
        </p:txBody>
      </p:sp>
      <p:sp>
        <p:nvSpPr>
          <p:cNvPr id="541" name="Google Shape;54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Label shift</a:t>
            </a:r>
            <a:r>
              <a:rPr lang="en"/>
              <a:t> &amp; </a:t>
            </a:r>
            <a:r>
              <a:rPr lang="en">
                <a:solidFill>
                  <a:srgbClr val="FF00FF"/>
                </a:solidFill>
              </a:rPr>
              <a:t>covariate shift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48" name="Google Shape;548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418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Predicts P(cancer | patient)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=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P(cancer):		training &gt; production</a:t>
            </a:r>
            <a:endParaRPr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P(age &gt; 40 | cancer):	training = prediction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49" name="Google Shape;54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6130825" y="2207525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1" name="Google Shape;551;p69"/>
          <p:cNvSpPr txBox="1"/>
          <p:nvPr/>
        </p:nvSpPr>
        <p:spPr>
          <a:xfrm>
            <a:off x="6130825" y="1534275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2021675" y="3554375"/>
            <a:ext cx="4767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P(X) change often leads to P(Y) change, so covariate shift often means label shift</a:t>
            </a:r>
            <a:endParaRPr sz="1800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Label shift</a:t>
            </a:r>
            <a:r>
              <a:rPr lang="en"/>
              <a:t> &amp; </a:t>
            </a:r>
            <a:r>
              <a:rPr lang="en">
                <a:solidFill>
                  <a:srgbClr val="FF00FF"/>
                </a:solidFill>
              </a:rPr>
              <a:t>covariate shift</a:t>
            </a:r>
            <a:endParaRPr/>
          </a:p>
        </p:txBody>
      </p:sp>
      <p:sp>
        <p:nvSpPr>
          <p:cNvPr id="558" name="Google Shape;55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59" name="Google Shape;559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7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Predicts P(cancer | patient)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New preventive drug: reducing P(cancer | patient) for all patients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P(cancer):		training &gt; production</a:t>
            </a:r>
            <a:endParaRPr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P(age &gt; 40 | cancer):	training = prediction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6130950" y="2216238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 strike="sngStrike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 strike="sngStrike">
              <a:solidFill>
                <a:srgbClr val="FF00FF"/>
              </a:solidFill>
            </a:endParaRPr>
          </a:p>
        </p:txBody>
      </p:sp>
      <p:sp>
        <p:nvSpPr>
          <p:cNvPr id="561" name="Google Shape;561;p70"/>
          <p:cNvSpPr txBox="1"/>
          <p:nvPr/>
        </p:nvSpPr>
        <p:spPr>
          <a:xfrm>
            <a:off x="2021675" y="3882925"/>
            <a:ext cx="476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Not all label shifts are covariate shifts!</a:t>
            </a:r>
            <a:endParaRPr sz="20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6130950" y="2889488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</a:t>
            </a:r>
            <a:endParaRPr/>
          </a:p>
        </p:txBody>
      </p:sp>
      <p:sp>
        <p:nvSpPr>
          <p:cNvPr id="568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input, expecting different output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P(houses in SF) remains the same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 causes people to leave SF, housing prices drop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P($5M | houses in SF)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Pre-covid: high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During-covid: low</a:t>
            </a:r>
            <a:endParaRPr/>
          </a:p>
        </p:txBody>
      </p:sp>
      <p:sp>
        <p:nvSpPr>
          <p:cNvPr id="569" name="Google Shape;5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70" name="Google Shape;570;p71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remains the same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changes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</a:t>
            </a:r>
            <a:endParaRPr/>
          </a:p>
        </p:txBody>
      </p:sp>
      <p:sp>
        <p:nvSpPr>
          <p:cNvPr id="576" name="Google Shape;57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 drifts can be cyclic &amp; seasonal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Ride sharing demands high during rush hours, low otherwise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Flight ticket prices high during holidays, low otherwise</a:t>
            </a:r>
            <a:endParaRPr/>
          </a:p>
        </p:txBody>
      </p:sp>
      <p:sp>
        <p:nvSpPr>
          <p:cNvPr id="577" name="Google Shape;57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78" name="Google Shape;578;p72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remains the same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changes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changes</a:t>
            </a:r>
            <a:endParaRPr/>
          </a:p>
        </p:txBody>
      </p:sp>
      <p:sp>
        <p:nvSpPr>
          <p:cNvPr id="584" name="Google Shape;58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feature is added/removed/updated</a:t>
            </a:r>
            <a:endParaRPr i="1"/>
          </a:p>
        </p:txBody>
      </p:sp>
      <p:sp>
        <p:nvSpPr>
          <p:cNvPr id="585" name="Google Shape;58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changes</a:t>
            </a:r>
            <a:endParaRPr/>
          </a:p>
        </p:txBody>
      </p:sp>
      <p:sp>
        <p:nvSpPr>
          <p:cNvPr id="591" name="Google Shape;59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change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 feature is added/removed/updated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Label schema change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Original:	</a:t>
            </a:r>
            <a:r>
              <a:rPr lang="en" i="1" dirty="0"/>
              <a:t>{“POSITIVE”: 0, “NEGATIVE”: 1}</a:t>
            </a: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New:	</a:t>
            </a:r>
            <a:r>
              <a:rPr lang="en" i="1" dirty="0">
                <a:solidFill>
                  <a:schemeClr val="dk1"/>
                </a:solidFill>
              </a:rPr>
              <a:t>{“POSITIVE”: 0, “NEGATIVE”: 1, “NEUTRAL”: 2}</a:t>
            </a:r>
            <a:endParaRPr i="1" dirty="0"/>
          </a:p>
        </p:txBody>
      </p:sp>
      <p:sp>
        <p:nvSpPr>
          <p:cNvPr id="592" name="Google Shape;59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598" name="Google Shape;598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</p:txBody>
      </p:sp>
      <p:sp>
        <p:nvSpPr>
          <p:cNvPr id="599" name="Google Shape;599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05" name="Google Shape;605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Compute these stats during training and compare these stats in production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06" name="Google Shape;606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12" name="Google Shape;61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Not universal: only useful for distributions where these statistics are meaningful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13" name="Google Shape;61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labels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3094550"/>
            <a:ext cx="85206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feedback loop: minutes -&gt; hours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Reddit / Twitter / TikTok’s recommender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feedback loop: weeks -&gt; months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Stitch Fix’s recommender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Fraud detection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6902500" y="1889525"/>
            <a:ext cx="773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1534200" y="1099575"/>
            <a:ext cx="956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Prediction is served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4457500" y="1099575"/>
            <a:ext cx="1029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Feedback is provided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29" name="Google Shape;129;p21"/>
          <p:cNvGrpSpPr/>
          <p:nvPr/>
        </p:nvGrpSpPr>
        <p:grpSpPr>
          <a:xfrm>
            <a:off x="1148450" y="1683425"/>
            <a:ext cx="6331200" cy="397550"/>
            <a:chOff x="1119000" y="2409800"/>
            <a:chExt cx="6331200" cy="397550"/>
          </a:xfrm>
        </p:grpSpPr>
        <p:cxnSp>
          <p:nvCxnSpPr>
            <p:cNvPr id="130" name="Google Shape;130;p21"/>
            <p:cNvCxnSpPr/>
            <p:nvPr/>
          </p:nvCxnSpPr>
          <p:spPr>
            <a:xfrm>
              <a:off x="1119000" y="2493200"/>
              <a:ext cx="6331200" cy="3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1" name="Google Shape;131;p21"/>
            <p:cNvCxnSpPr/>
            <p:nvPr/>
          </p:nvCxnSpPr>
          <p:spPr>
            <a:xfrm>
              <a:off x="1982800" y="240980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1"/>
            <p:cNvCxnSpPr/>
            <p:nvPr/>
          </p:nvCxnSpPr>
          <p:spPr>
            <a:xfrm>
              <a:off x="4942550" y="240980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" name="Google Shape;133;p21"/>
            <p:cNvSpPr/>
            <p:nvPr/>
          </p:nvSpPr>
          <p:spPr>
            <a:xfrm rot="5400000">
              <a:off x="3419875" y="1280050"/>
              <a:ext cx="90300" cy="29643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2931525" y="2164825"/>
            <a:ext cx="1125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Feedback loop length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19" name="Google Shape;619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Not universal: </a:t>
            </a:r>
            <a:r>
              <a:rPr lang="en" sz="1300"/>
              <a:t>only useful for distributions where these statistics are meaningful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Inconclusive:  if statistics differ, distributions differ. If statistics are the same, distributions can still differ.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20" name="Google Shape;620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vs. sliding metrics</a:t>
            </a:r>
            <a:endParaRPr/>
          </a:p>
        </p:txBody>
      </p:sp>
      <p:sp>
        <p:nvSpPr>
          <p:cNvPr id="626" name="Google Shape;62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Sliding: reset at each new time window</a:t>
            </a:r>
            <a:endParaRPr/>
          </a:p>
        </p:txBody>
      </p:sp>
      <p:sp>
        <p:nvSpPr>
          <p:cNvPr id="627" name="Google Shape;62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28" name="Google Shape;6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96475"/>
            <a:ext cx="5943600" cy="29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0" name="Google Shape;630;p79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This image is based on an example from </a:t>
            </a: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MadeWithML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(Goku Mohandas).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36" name="Google Shape;636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700"/>
              <a:buAutoNum type="arabicPeriod"/>
            </a:pPr>
            <a:r>
              <a:rPr lang="en" sz="1700">
                <a:solidFill>
                  <a:srgbClr val="B7B7B7"/>
                </a:solidFill>
              </a:rPr>
              <a:t>Compare statistics: mean, median, variance, quantiles, skewness, kurtosis, …</a:t>
            </a:r>
            <a:endParaRPr sz="1700">
              <a:solidFill>
                <a:srgbClr val="B7B7B7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Two-sample hypothesis test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Determine whether the difference between two populations is statistically significant</a:t>
            </a:r>
            <a:endParaRPr sz="13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300"/>
              <a:t>If yes, likely from two distinct distributions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37" name="Google Shape;637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38" name="Google Shape;638;p80"/>
          <p:cNvSpPr/>
          <p:nvPr/>
        </p:nvSpPr>
        <p:spPr>
          <a:xfrm rot="5400000">
            <a:off x="5091150" y="2052600"/>
            <a:ext cx="142800" cy="1181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80"/>
          <p:cNvCxnSpPr/>
          <p:nvPr/>
        </p:nvCxnSpPr>
        <p:spPr>
          <a:xfrm>
            <a:off x="5286300" y="2714550"/>
            <a:ext cx="466800" cy="4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0" name="Google Shape;640;p80"/>
          <p:cNvSpPr txBox="1"/>
          <p:nvPr/>
        </p:nvSpPr>
        <p:spPr>
          <a:xfrm>
            <a:off x="4635400" y="3303325"/>
            <a:ext cx="2890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E.g.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rabicPeriod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Data from yesterday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Data from today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Two-sample test: KS test (Kolmogorov–Smirnov)</a:t>
            </a:r>
            <a:endParaRPr/>
          </a:p>
        </p:txBody>
      </p:sp>
      <p:sp>
        <p:nvSpPr>
          <p:cNvPr id="646" name="Google Shape;64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require any parameters of the underlying distribution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make assumptions about distribution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works with one-dimensional data</a:t>
            </a:r>
            <a:endParaRPr/>
          </a:p>
        </p:txBody>
      </p:sp>
      <p:sp>
        <p:nvSpPr>
          <p:cNvPr id="647" name="Google Shape;64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648" name="Google Shape;648;p81"/>
          <p:cNvCxnSpPr/>
          <p:nvPr/>
        </p:nvCxnSpPr>
        <p:spPr>
          <a:xfrm>
            <a:off x="3876600" y="2676450"/>
            <a:ext cx="466800" cy="4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81"/>
          <p:cNvSpPr txBox="1"/>
          <p:nvPr/>
        </p:nvSpPr>
        <p:spPr>
          <a:xfrm>
            <a:off x="3225700" y="3265225"/>
            <a:ext cx="312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Useful for prediction &amp; label distributions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Not so useful for features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Two-sample test</a:t>
            </a:r>
            <a:endParaRPr/>
          </a:p>
        </p:txBody>
      </p:sp>
      <p:sp>
        <p:nvSpPr>
          <p:cNvPr id="655" name="Google Shape;655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56" name="Google Shape;6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5" y="1198300"/>
            <a:ext cx="5928226" cy="38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2"/>
          <p:cNvSpPr txBox="1"/>
          <p:nvPr/>
        </p:nvSpPr>
        <p:spPr>
          <a:xfrm>
            <a:off x="6543675" y="1198300"/>
            <a:ext cx="247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alibi-detect</a:t>
            </a: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(OS)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Most tests work better on low-dim data, so dim reduction is recommended beforehand!</a:t>
            </a:r>
            <a:endParaRPr sz="15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shifts are equal</a:t>
            </a:r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Sudden shifts vs. gradual shifts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Sudden shifts are easier to detect than gradual shifts</a:t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3312"/>
            <a:ext cx="9144000" cy="180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shifts are equal</a:t>
            </a:r>
            <a:endParaRPr/>
          </a:p>
        </p:txBody>
      </p:sp>
      <p:sp>
        <p:nvSpPr>
          <p:cNvPr id="671" name="Google Shape;67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Sudden shifts vs. gradual shifts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shifts vs. temporal shifts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73" name="Google Shape;673;p84"/>
          <p:cNvCxnSpPr/>
          <p:nvPr/>
        </p:nvCxnSpPr>
        <p:spPr>
          <a:xfrm rot="10800000" flipH="1">
            <a:off x="1590675" y="2038050"/>
            <a:ext cx="1524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" name="Google Shape;674;p84"/>
          <p:cNvSpPr txBox="1"/>
          <p:nvPr/>
        </p:nvSpPr>
        <p:spPr>
          <a:xfrm>
            <a:off x="140250" y="2750875"/>
            <a:ext cx="270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New device (e.g. mobile vs. desktop)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New users (e.g. new country)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75" name="Google Shape;675;p84"/>
          <p:cNvCxnSpPr/>
          <p:nvPr/>
        </p:nvCxnSpPr>
        <p:spPr>
          <a:xfrm rot="10800000">
            <a:off x="3448050" y="2038050"/>
            <a:ext cx="495300" cy="5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p84"/>
          <p:cNvSpPr txBox="1"/>
          <p:nvPr/>
        </p:nvSpPr>
        <p:spPr>
          <a:xfrm>
            <a:off x="3293025" y="2750875"/>
            <a:ext cx="270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E.g. same users, same device, but behaviors change over time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83" name="Google Shape;6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00" y="1741488"/>
            <a:ext cx="6789329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5"/>
          <p:cNvSpPr/>
          <p:nvPr/>
        </p:nvSpPr>
        <p:spPr>
          <a:xfrm>
            <a:off x="6962775" y="1676350"/>
            <a:ext cx="609600" cy="2883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5"/>
          <p:cNvSpPr txBox="1"/>
          <p:nvPr/>
        </p:nvSpPr>
        <p:spPr>
          <a:xfrm>
            <a:off x="6168600" y="4568875"/>
            <a:ext cx="215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Target distribution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85"/>
          <p:cNvSpPr/>
          <p:nvPr/>
        </p:nvSpPr>
        <p:spPr>
          <a:xfrm>
            <a:off x="4629150" y="2171700"/>
            <a:ext cx="2286000" cy="197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5"/>
          <p:cNvSpPr txBox="1"/>
          <p:nvPr/>
        </p:nvSpPr>
        <p:spPr>
          <a:xfrm>
            <a:off x="4659913" y="876588"/>
            <a:ext cx="215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Source distribution: likely a shift</a:t>
            </a:r>
            <a:endParaRPr sz="16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85"/>
          <p:cNvSpPr txBox="1"/>
          <p:nvPr/>
        </p:nvSpPr>
        <p:spPr>
          <a:xfrm>
            <a:off x="1726213" y="878638"/>
            <a:ext cx="215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Source distribution: unlikely a shift</a:t>
            </a:r>
            <a:endParaRPr sz="1600">
              <a:solidFill>
                <a:srgbClr val="F6B26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9" name="Google Shape;689;p85"/>
          <p:cNvSpPr/>
          <p:nvPr/>
        </p:nvSpPr>
        <p:spPr>
          <a:xfrm>
            <a:off x="1295400" y="1874875"/>
            <a:ext cx="5619900" cy="2373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  <p:cxnSp>
        <p:nvCxnSpPr>
          <p:cNvPr id="690" name="Google Shape;690;p85"/>
          <p:cNvCxnSpPr/>
          <p:nvPr/>
        </p:nvCxnSpPr>
        <p:spPr>
          <a:xfrm flipH="1">
            <a:off x="2990925" y="1466850"/>
            <a:ext cx="28500" cy="3717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85"/>
          <p:cNvCxnSpPr>
            <a:stCxn id="687" idx="2"/>
          </p:cNvCxnSpPr>
          <p:nvPr/>
        </p:nvCxnSpPr>
        <p:spPr>
          <a:xfrm>
            <a:off x="5735113" y="1553688"/>
            <a:ext cx="141900" cy="589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697" name="Google Shape;69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98" name="Google Shape;6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00" y="1741488"/>
            <a:ext cx="6789329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6"/>
          <p:cNvSpPr/>
          <p:nvPr/>
        </p:nvSpPr>
        <p:spPr>
          <a:xfrm>
            <a:off x="6962775" y="1676350"/>
            <a:ext cx="609600" cy="2883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86"/>
          <p:cNvSpPr/>
          <p:nvPr/>
        </p:nvSpPr>
        <p:spPr>
          <a:xfrm>
            <a:off x="4629150" y="2171700"/>
            <a:ext cx="2286000" cy="197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6"/>
          <p:cNvSpPr txBox="1"/>
          <p:nvPr/>
        </p:nvSpPr>
        <p:spPr>
          <a:xfrm>
            <a:off x="2554903" y="1005888"/>
            <a:ext cx="265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Difficulty is compounded by seasonal variation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2" name="Google Shape;702;p86"/>
          <p:cNvSpPr/>
          <p:nvPr/>
        </p:nvSpPr>
        <p:spPr>
          <a:xfrm>
            <a:off x="1295400" y="1874875"/>
            <a:ext cx="5619900" cy="2373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708" name="Google Shape;708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short window: false alarms of shifts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long window: takes long to detect shifts</a:t>
            </a:r>
            <a:endParaRPr/>
          </a:p>
        </p:txBody>
      </p:sp>
      <p:sp>
        <p:nvSpPr>
          <p:cNvPr id="709" name="Google Shape;709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10" name="Google Shape;710;p87"/>
          <p:cNvSpPr txBox="1"/>
          <p:nvPr/>
        </p:nvSpPr>
        <p:spPr>
          <a:xfrm>
            <a:off x="511725" y="2682300"/>
            <a:ext cx="64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Granularity level: hourly, daily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75" y="808950"/>
            <a:ext cx="3740773" cy="32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5" y="322925"/>
            <a:ext cx="4468400" cy="418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2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22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Claypot AI’s real-time ML survey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(2022)	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716" name="Google Shape;716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short window: false alarms of shifts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long window: takes long to detect shifts</a:t>
            </a:r>
            <a:endParaRPr/>
          </a:p>
        </p:txBody>
      </p:sp>
      <p:sp>
        <p:nvSpPr>
          <p:cNvPr id="717" name="Google Shape;71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18" name="Google Shape;718;p88"/>
          <p:cNvSpPr txBox="1"/>
          <p:nvPr/>
        </p:nvSpPr>
        <p:spPr>
          <a:xfrm>
            <a:off x="511725" y="2682300"/>
            <a:ext cx="648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EAD1DC"/>
                </a:solidFill>
                <a:latin typeface="Nunito"/>
                <a:ea typeface="Nunito"/>
                <a:cs typeface="Nunito"/>
                <a:sym typeface="Nunito"/>
              </a:rPr>
              <a:t>Granularity level: hourly, daily</a:t>
            </a:r>
            <a:endParaRPr sz="1600">
              <a:solidFill>
                <a:srgbClr val="EAD1D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Merge shorter time scale windows -&gt; larger time scale window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RCA: automatically analyze various window sizes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24" name="Google Shape;724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model using a massive dataset</a:t>
            </a:r>
            <a:endParaRPr/>
          </a:p>
        </p:txBody>
      </p:sp>
      <p:sp>
        <p:nvSpPr>
          <p:cNvPr id="725" name="Google Shape;72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726" name="Google Shape;7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26" y="1701550"/>
            <a:ext cx="4357351" cy="31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Train model using a massive dataset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Retrain model with new data from new distribution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</a:t>
            </a:r>
            <a:endParaRPr sz="16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 from scratch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Fine-tune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3" name="Google Shape;73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39" name="Google Shape;739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Train model using a massive dataset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Retrain model with new data from new distribution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</a:t>
            </a:r>
            <a:endParaRPr sz="16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from when data started to shift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from the last X days/weeks/months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form the last fine-tuning point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0" name="Google Shape;74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741" name="Google Shape;741;p91"/>
          <p:cNvSpPr txBox="1"/>
          <p:nvPr/>
        </p:nvSpPr>
        <p:spPr>
          <a:xfrm>
            <a:off x="1677600" y="3603025"/>
            <a:ext cx="429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Need to figure out not just when to retrain models, but also how and what data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Observability</a:t>
            </a:r>
            <a:endParaRPr/>
          </a:p>
        </p:txBody>
      </p:sp>
      <p:sp>
        <p:nvSpPr>
          <p:cNvPr id="747" name="Google Shape;74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53" name="Google Shape;753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setting up our system 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54" name="Google Shape;754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60" name="Google Shape;760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</a:t>
            </a:r>
            <a:r>
              <a:rPr lang="en">
                <a:solidFill>
                  <a:srgbClr val="0000FF"/>
                </a:solidFill>
              </a:rPr>
              <a:t>setting up our system</a:t>
            </a:r>
            <a:r>
              <a:rPr lang="en"/>
              <a:t> 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61" name="Google Shape;761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762" name="Google Shape;762;p94"/>
          <p:cNvCxnSpPr/>
          <p:nvPr/>
        </p:nvCxnSpPr>
        <p:spPr>
          <a:xfrm rot="10800000">
            <a:off x="3019500" y="2191050"/>
            <a:ext cx="219000" cy="799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3" name="Google Shape;763;p94"/>
          <p:cNvSpPr txBox="1"/>
          <p:nvPr/>
        </p:nvSpPr>
        <p:spPr>
          <a:xfrm>
            <a:off x="2086050" y="3047125"/>
            <a:ext cx="5800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Instrumentation</a:t>
            </a:r>
            <a:endParaRPr sz="2100" b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adding timers to your functions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counting NaNs in your features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logging unusual events e.g. very long inputs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69" name="Google Shape;76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</a:t>
            </a:r>
            <a:r>
              <a:rPr lang="en">
                <a:solidFill>
                  <a:schemeClr val="dk1"/>
                </a:solidFill>
              </a:rPr>
              <a:t>setting up our system </a:t>
            </a:r>
            <a:r>
              <a:rPr lang="en"/>
              <a:t>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70" name="Google Shape;77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71" name="Google Shape;771;p95"/>
          <p:cNvSpPr txBox="1"/>
          <p:nvPr/>
        </p:nvSpPr>
        <p:spPr>
          <a:xfrm>
            <a:off x="1666950" y="2980450"/>
            <a:ext cx="4714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Observability is part of monitoring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is all about metrics</a:t>
            </a:r>
            <a:endParaRPr/>
          </a:p>
        </p:txBody>
      </p:sp>
      <p:sp>
        <p:nvSpPr>
          <p:cNvPr id="777" name="Google Shape;777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metrics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ML-specific metrics</a:t>
            </a:r>
            <a:endParaRPr/>
          </a:p>
        </p:txBody>
      </p:sp>
      <p:sp>
        <p:nvSpPr>
          <p:cNvPr id="778" name="Google Shape;778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metrics</a:t>
            </a:r>
            <a:endParaRPr/>
          </a:p>
        </p:txBody>
      </p:sp>
      <p:sp>
        <p:nvSpPr>
          <p:cNvPr id="784" name="Google Shape;784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Requests / minute/hour/day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% requests that return with a 2XX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CPU/GPU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u="sng"/>
              <a:t>Availability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</p:txBody>
      </p:sp>
      <p:sp>
        <p:nvSpPr>
          <p:cNvPr id="785" name="Google Shape;785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⚠ Labels are often assumed ⚠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 -&gt; good rec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X minutes, no click -&gt; bad rec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67" name="Google Shape;167;p24"/>
          <p:cNvCxnSpPr/>
          <p:nvPr/>
        </p:nvCxnSpPr>
        <p:spPr>
          <a:xfrm flipH="1">
            <a:off x="1746713" y="2131100"/>
            <a:ext cx="3744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2174388" y="2131100"/>
            <a:ext cx="442500" cy="4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975663" y="2176550"/>
            <a:ext cx="940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Too short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2451688" y="2131100"/>
            <a:ext cx="940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Too long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975663" y="2615600"/>
            <a:ext cx="10464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False negatives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2174388" y="2609925"/>
            <a:ext cx="940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Slow feedback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0" y="1263250"/>
            <a:ext cx="4795600" cy="30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4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Addressing Delayed Feedback for Continuous Training with Neural Networks in CTR prediction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(Ktena et al., 2019)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4"/>
          <p:cNvSpPr/>
          <p:nvPr/>
        </p:nvSpPr>
        <p:spPr>
          <a:xfrm rot="5400000">
            <a:off x="2110899" y="1641000"/>
            <a:ext cx="87600" cy="804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metrics: what to monitor</a:t>
            </a:r>
            <a:endParaRPr/>
          </a:p>
        </p:txBody>
      </p:sp>
      <p:sp>
        <p:nvSpPr>
          <p:cNvPr id="799" name="Google Shape;79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800" name="Google Shape;80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50" y="1106976"/>
            <a:ext cx="5971200" cy="3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#1: accuracy-related metrics</a:t>
            </a:r>
            <a:endParaRPr/>
          </a:p>
        </p:txBody>
      </p:sp>
      <p:sp>
        <p:nvSpPr>
          <p:cNvPr id="806" name="Google Shape;806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direct way to monitor a model’s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only do as fast as when feedback is available</a:t>
            </a:r>
            <a:endParaRPr/>
          </a:p>
        </p:txBody>
      </p:sp>
      <p:sp>
        <p:nvSpPr>
          <p:cNvPr id="807" name="Google Shape;807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#1: accuracy-related metrics</a:t>
            </a:r>
            <a:endParaRPr/>
          </a:p>
        </p:txBody>
      </p:sp>
      <p:sp>
        <p:nvSpPr>
          <p:cNvPr id="813" name="Google Shape;813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direct way to monitor a model’s performance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Collect as much feedback as possible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Example: YouTube video recommendations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Click through rate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Duration watched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Completion rate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Take rate</a:t>
            </a:r>
            <a:endParaRPr/>
          </a:p>
        </p:txBody>
      </p:sp>
      <p:sp>
        <p:nvSpPr>
          <p:cNvPr id="814" name="Google Shape;814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#2: predictions</a:t>
            </a:r>
            <a:endParaRPr/>
          </a:p>
        </p:txBody>
      </p:sp>
      <p:sp>
        <p:nvSpPr>
          <p:cNvPr id="820" name="Google Shape;820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are low-dim: easy to visualize, compute stats, </a:t>
            </a:r>
            <a:r>
              <a:rPr lang="en">
                <a:solidFill>
                  <a:schemeClr val="dk1"/>
                </a:solidFill>
              </a:rPr>
              <a:t>and do two-sample tests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prediction dist. generally mean changes in input dist.</a:t>
            </a:r>
            <a:endParaRPr/>
          </a:p>
        </p:txBody>
      </p:sp>
      <p:sp>
        <p:nvSpPr>
          <p:cNvPr id="821" name="Google Shape;821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#2: predictions</a:t>
            </a:r>
            <a:endParaRPr/>
          </a:p>
        </p:txBody>
      </p:sp>
      <p:sp>
        <p:nvSpPr>
          <p:cNvPr id="827" name="Google Shape;82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are low-dim: easy to visualize, compute stats, </a:t>
            </a:r>
            <a:r>
              <a:rPr lang="en">
                <a:solidFill>
                  <a:schemeClr val="dk1"/>
                </a:solidFill>
              </a:rPr>
              <a:t>and do two-sample tests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prediction dist. generally mean changes in input dist.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odd things in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if predictions are all False in the last 10 mins</a:t>
            </a:r>
            <a:endParaRPr/>
          </a:p>
        </p:txBody>
      </p:sp>
      <p:sp>
        <p:nvSpPr>
          <p:cNvPr id="828" name="Google Shape;8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</a:t>
            </a:r>
            <a:endParaRPr/>
          </a:p>
        </p:txBody>
      </p:sp>
      <p:sp>
        <p:nvSpPr>
          <p:cNvPr id="834" name="Google Shape;83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monitoring tools focus on monitoring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schema expectations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Generated from the source distribution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violated in production, possibly something is wrong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expectations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Common sense: e.g. “the” is most common word in English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min, max, or median values of a feature are in [a, b]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 values of a feature satisfy a regex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Categorical data belongs to a predefined set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FEATURE_1 &gt; FEATURE_B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5" name="Google Shape;83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8722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expectations with profiling &amp; visualization</a:t>
            </a:r>
            <a:endParaRPr/>
          </a:p>
        </p:txBody>
      </p:sp>
      <p:sp>
        <p:nvSpPr>
          <p:cNvPr id="841" name="Google Shape;841;p105"/>
          <p:cNvSpPr txBox="1">
            <a:spLocks noGrp="1"/>
          </p:cNvSpPr>
          <p:nvPr>
            <p:ph type="body" idx="1"/>
          </p:nvPr>
        </p:nvSpPr>
        <p:spPr>
          <a:xfrm>
            <a:off x="311700" y="1030224"/>
            <a:ext cx="3417600" cy="13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Examining data &amp; collecting: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statistics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informative summaries</a:t>
            </a:r>
            <a:endParaRPr sz="11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pandas-profiling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facets</a:t>
            </a:r>
            <a:endParaRPr sz="1500"/>
          </a:p>
        </p:txBody>
      </p:sp>
      <p:sp>
        <p:nvSpPr>
          <p:cNvPr id="842" name="Google Shape;842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843" name="Google Shape;84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825" y="1087000"/>
            <a:ext cx="5161101" cy="29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38" y="2472925"/>
            <a:ext cx="3837119" cy="26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</a:t>
            </a:r>
            <a:endParaRPr/>
          </a:p>
        </p:txBody>
      </p:sp>
      <p:sp>
        <p:nvSpPr>
          <p:cNvPr id="850" name="Google Shape;85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schema expectations</a:t>
            </a:r>
            <a:endParaRPr/>
          </a:p>
        </p:txBody>
      </p:sp>
      <p:sp>
        <p:nvSpPr>
          <p:cNvPr id="851" name="Google Shape;85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cxnSp>
        <p:nvCxnSpPr>
          <p:cNvPr id="852" name="Google Shape;852;p10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3" name="Google Shape;853;p106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GitHub - great-expectations/great_expectations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4" name="Google Shape;85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00" y="1200150"/>
            <a:ext cx="4982500" cy="3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Monitoring #3: features schema with pydantic</a:t>
            </a:r>
            <a:endParaRPr/>
          </a:p>
        </p:txBody>
      </p:sp>
      <p:sp>
        <p:nvSpPr>
          <p:cNvPr id="860" name="Google Shape;86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cxnSp>
        <p:nvCxnSpPr>
          <p:cNvPr id="861" name="Google Shape;861;p107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07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https://pydantic-docs.helpmanual.io/usage/validators/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3" name="Google Shape;8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128125"/>
            <a:ext cx="4096840" cy="35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90" y="1251025"/>
            <a:ext cx="4589959" cy="313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 schema with TFX</a:t>
            </a:r>
            <a:endParaRPr/>
          </a:p>
        </p:txBody>
      </p:sp>
      <p:sp>
        <p:nvSpPr>
          <p:cNvPr id="870" name="Google Shape;87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871" name="Google Shape;871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872" name="Google Shape;87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50" y="1152475"/>
            <a:ext cx="3699200" cy="2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00" y="2155300"/>
            <a:ext cx="5273899" cy="1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50" y="3701550"/>
            <a:ext cx="5951482" cy="11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700" y="393725"/>
            <a:ext cx="1542600" cy="154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6" name="Google Shape;876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3104" y="2060663"/>
            <a:ext cx="1343970" cy="1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175" y="1477775"/>
            <a:ext cx="1022177" cy="1022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Google Shape;878;p108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10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How To Evaluate MLOps Tools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(Hamel Husain, CS 329S Lecture 9, 2022) 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ML failures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85" name="Google Shape;885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&amp; memory cost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100s models, each with 100s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Computing stats for 10000s of features is costly</a:t>
            </a:r>
            <a:endParaRPr/>
          </a:p>
        </p:txBody>
      </p:sp>
      <p:sp>
        <p:nvSpPr>
          <p:cNvPr id="886" name="Google Shape;886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Compute &amp; memory cost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Alert fatigue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Most expectation violations are benign</a:t>
            </a:r>
            <a:endParaRPr/>
          </a:p>
        </p:txBody>
      </p:sp>
      <p:sp>
        <p:nvSpPr>
          <p:cNvPr id="893" name="Google Shape;893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99" name="Google Shape;899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Compute &amp; memory cost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Alert fatigue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Schema management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Feature schema changes over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Need to find a way to map feature to schema version</a:t>
            </a:r>
            <a:endParaRPr/>
          </a:p>
        </p:txBody>
      </p:sp>
      <p:sp>
        <p:nvSpPr>
          <p:cNvPr id="900" name="Google Shape;900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logs</a:t>
            </a:r>
            <a:endParaRPr/>
          </a:p>
        </p:txBody>
      </p:sp>
      <p:sp>
        <p:nvSpPr>
          <p:cNvPr id="906" name="Google Shape;906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stream processing problem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07" name="Google Shape;907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908" name="Google Shape;908;p112"/>
          <p:cNvSpPr txBox="1"/>
          <p:nvPr/>
        </p:nvSpPr>
        <p:spPr>
          <a:xfrm>
            <a:off x="1056625" y="3738000"/>
            <a:ext cx="6867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latin typeface="Nunito"/>
                <a:ea typeface="Nunito"/>
                <a:cs typeface="Nunito"/>
                <a:sym typeface="Nunito"/>
              </a:rPr>
              <a:t>“If it moves, we track it. Sometimes we’ll draw a graph of something that isn’t moving yet, just in case it decides to make a run for it.”</a:t>
            </a:r>
            <a:endParaRPr sz="17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Ian Malpass (</a:t>
            </a:r>
            <a:r>
              <a:rPr lang="en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Etsy 2011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)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9" name="Google Shape;9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725" y="1070925"/>
            <a:ext cx="4005575" cy="1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12"/>
          <p:cNvSpPr txBox="1"/>
          <p:nvPr/>
        </p:nvSpPr>
        <p:spPr>
          <a:xfrm>
            <a:off x="5233200" y="2984825"/>
            <a:ext cx="339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Vladimir Kazanov (</a:t>
            </a:r>
            <a:r>
              <a:rPr lang="en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Badoo 2019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)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dashboards</a:t>
            </a:r>
            <a:endParaRPr/>
          </a:p>
        </p:txBody>
      </p:sp>
      <p:sp>
        <p:nvSpPr>
          <p:cNvPr id="916" name="Google Shape;916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monitoring accessible to non-engineering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for visualizations but insufficient for discovering distribution shifts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17" name="Google Shape;917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918" name="Google Shape;91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5" y="2257425"/>
            <a:ext cx="5848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alerts</a:t>
            </a:r>
            <a:endParaRPr/>
          </a:p>
        </p:txBody>
      </p:sp>
      <p:sp>
        <p:nvSpPr>
          <p:cNvPr id="924" name="Google Shape;924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components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Alert policy: condition for alert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 channels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Alert fatigue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send only meaningful alerts?</a:t>
            </a:r>
            <a:endParaRPr/>
          </a:p>
        </p:txBody>
      </p:sp>
      <p:sp>
        <p:nvSpPr>
          <p:cNvPr id="925" name="Google Shape;92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926" name="Google Shape;926;p114"/>
          <p:cNvSpPr txBox="1"/>
          <p:nvPr/>
        </p:nvSpPr>
        <p:spPr>
          <a:xfrm>
            <a:off x="488450" y="3767425"/>
            <a:ext cx="7585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 Recommender model accuracy below 90%</a:t>
            </a:r>
            <a:endParaRPr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${timestamp}: This alert originated from the service ${service-name}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-&gt; Continual Learning</a:t>
            </a:r>
            <a:endParaRPr/>
          </a:p>
        </p:txBody>
      </p:sp>
      <p:sp>
        <p:nvSpPr>
          <p:cNvPr id="932" name="Google Shape;932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is passive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Wait for a shift to happen to detect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Continual learning is active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your models to address shifts</a:t>
            </a:r>
            <a:endParaRPr/>
          </a:p>
        </p:txBody>
      </p:sp>
      <p:sp>
        <p:nvSpPr>
          <p:cNvPr id="933" name="Google Shape;933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0" y="2874050"/>
            <a:ext cx="8839201" cy="178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025"/>
            <a:ext cx="8839201" cy="13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13" y="1449900"/>
            <a:ext cx="8381377" cy="134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6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Amazon scraps secret AI recruiting tool that showed bias against women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(Reuters, 2018)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3339</Words>
  <Application>Microsoft Macintosh PowerPoint</Application>
  <PresentationFormat>Presentación en pantalla (16:9)</PresentationFormat>
  <Paragraphs>591</Paragraphs>
  <Slides>86</Slides>
  <Notes>86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1" baseType="lpstr">
      <vt:lpstr>Nunito</vt:lpstr>
      <vt:lpstr>Courier New</vt:lpstr>
      <vt:lpstr>Proxima Nova</vt:lpstr>
      <vt:lpstr>Arial</vt:lpstr>
      <vt:lpstr>Simple Light</vt:lpstr>
      <vt:lpstr>Presentación de PowerPoint</vt:lpstr>
      <vt:lpstr>Natural labels</vt:lpstr>
      <vt:lpstr>Natural labels</vt:lpstr>
      <vt:lpstr>Natural labels: surprisingly common</vt:lpstr>
      <vt:lpstr>Delayed labels</vt:lpstr>
      <vt:lpstr>Presentación de PowerPoint</vt:lpstr>
      <vt:lpstr>⚠ Labels are often assumed ⚠</vt:lpstr>
      <vt:lpstr>Causes of ML failures</vt:lpstr>
      <vt:lpstr>Presentación de PowerPoint</vt:lpstr>
      <vt:lpstr>Presentación de PowerPoint</vt:lpstr>
      <vt:lpstr>What is an ML failure?</vt:lpstr>
      <vt:lpstr>ML system failures</vt:lpstr>
      <vt:lpstr>Presentación de PowerPoint</vt:lpstr>
      <vt:lpstr>Causes of ops failures (software system failures)</vt:lpstr>
      <vt:lpstr>ML-specific failures (during/post deployment)</vt:lpstr>
      <vt:lpstr>Production data differing from training data</vt:lpstr>
      <vt:lpstr>Edge case vs. outlier</vt:lpstr>
      <vt:lpstr>Degenerate feedback loops</vt:lpstr>
      <vt:lpstr>Degenerate feedback loops: recsys</vt:lpstr>
      <vt:lpstr>Degenerate feedback loops: resume screening</vt:lpstr>
      <vt:lpstr>Degenerate feedback loops: resume screening</vt:lpstr>
      <vt:lpstr>Detecting degenerate feedback loops</vt:lpstr>
      <vt:lpstr>Degenerate feedback loops: detect</vt:lpstr>
      <vt:lpstr>Degenerate feedback loops: mitigate</vt:lpstr>
      <vt:lpstr>Randomization</vt:lpstr>
      <vt:lpstr>Randomization</vt:lpstr>
      <vt:lpstr>Positional features</vt:lpstr>
      <vt:lpstr>Positional features: naive</vt:lpstr>
      <vt:lpstr>Positional features: 2 models </vt:lpstr>
      <vt:lpstr>Data distribution shifts</vt:lpstr>
      <vt:lpstr>Presentación de PowerPoint</vt:lpstr>
      <vt:lpstr>Types of data distribution shifts</vt:lpstr>
      <vt:lpstr>Covariate shift</vt:lpstr>
      <vt:lpstr>Covariate shift</vt:lpstr>
      <vt:lpstr>Covariate shift: example</vt:lpstr>
      <vt:lpstr>Covariate shift: causes (training)</vt:lpstr>
      <vt:lpstr>Covariate shift: causes (prod)</vt:lpstr>
      <vt:lpstr>Covariate shift: causes (prod)</vt:lpstr>
      <vt:lpstr>Covariate shift</vt:lpstr>
      <vt:lpstr>Label shift</vt:lpstr>
      <vt:lpstr>Label shift &amp; covariate shift</vt:lpstr>
      <vt:lpstr>Label shift &amp; covariate shift</vt:lpstr>
      <vt:lpstr>Concept Drift</vt:lpstr>
      <vt:lpstr>Concept Drift</vt:lpstr>
      <vt:lpstr>General data changes</vt:lpstr>
      <vt:lpstr>General data changes</vt:lpstr>
      <vt:lpstr>Detecting data distribution shifts</vt:lpstr>
      <vt:lpstr>Detecting data distribution shifts</vt:lpstr>
      <vt:lpstr>Detecting data distribution shifts</vt:lpstr>
      <vt:lpstr>Detecting data distribution shifts</vt:lpstr>
      <vt:lpstr>Cumulative vs. sliding metrics</vt:lpstr>
      <vt:lpstr>Detecting data distribution shifts</vt:lpstr>
      <vt:lpstr>Two-sample test: KS test (Kolmogorov–Smirnov)</vt:lpstr>
      <vt:lpstr>Two-sample test</vt:lpstr>
      <vt:lpstr>Not all shifts are equal</vt:lpstr>
      <vt:lpstr>Not all shifts are equal</vt:lpstr>
      <vt:lpstr>Temporal shifts: time window scale matters  </vt:lpstr>
      <vt:lpstr>Temporal shifts: time window scale matters</vt:lpstr>
      <vt:lpstr>Temporal shifts: time window scale matters</vt:lpstr>
      <vt:lpstr>Temporal shifts: time window scale matters</vt:lpstr>
      <vt:lpstr>Addressing data distribution shifts</vt:lpstr>
      <vt:lpstr>Addressing data distribution shifts</vt:lpstr>
      <vt:lpstr>Addressing data distribution shifts</vt:lpstr>
      <vt:lpstr>Monitoring &amp; Observability</vt:lpstr>
      <vt:lpstr>Monitoring vs. observability</vt:lpstr>
      <vt:lpstr>Monitoring vs. observability</vt:lpstr>
      <vt:lpstr>Monitoring vs. observability</vt:lpstr>
      <vt:lpstr>Monitoring is all about metrics</vt:lpstr>
      <vt:lpstr>Operational metrics</vt:lpstr>
      <vt:lpstr>ML metrics: what to monitor</vt:lpstr>
      <vt:lpstr>Monitoring #1: accuracy-related metrics</vt:lpstr>
      <vt:lpstr>Monitoring #1: accuracy-related metrics</vt:lpstr>
      <vt:lpstr>Monitoring #2: predictions</vt:lpstr>
      <vt:lpstr>Monitoring #2: predictions</vt:lpstr>
      <vt:lpstr>Monitoring #3: features</vt:lpstr>
      <vt:lpstr>Generate expectations with profiling &amp; visualization</vt:lpstr>
      <vt:lpstr>Monitoring #3: features</vt:lpstr>
      <vt:lpstr>Monitoring #3: features schema with pydantic</vt:lpstr>
      <vt:lpstr>Monitoring #3: features schema with TFX</vt:lpstr>
      <vt:lpstr>Feature monitoring problems</vt:lpstr>
      <vt:lpstr>Feature monitoring problems</vt:lpstr>
      <vt:lpstr>Feature monitoring problems</vt:lpstr>
      <vt:lpstr>Monitoring toolbox: logs</vt:lpstr>
      <vt:lpstr>Monitoring toolbox: dashboards</vt:lpstr>
      <vt:lpstr>Monitoring toolbox: alerts</vt:lpstr>
      <vt:lpstr>Monitoring -&gt; Continual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JULIO WAISSMAN VILANOVA</cp:lastModifiedBy>
  <cp:revision>1</cp:revision>
  <dcterms:modified xsi:type="dcterms:W3CDTF">2025-05-06T00:22:29Z</dcterms:modified>
</cp:coreProperties>
</file>